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jqY7p/OqWUOE83eeZMFADZT/rc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59262ae9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59262ae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6310be37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6310be3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59262ae9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959262ae92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6310be370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6310be37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6310be37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6310be3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0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32445A"/>
              </a:gs>
              <a:gs pos="30000">
                <a:srgbClr val="32445A"/>
              </a:gs>
              <a:gs pos="40000">
                <a:srgbClr val="486181"/>
              </a:gs>
              <a:gs pos="60000">
                <a:srgbClr val="32445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18;p10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B3A4D"/>
              </a:gs>
              <a:gs pos="50000">
                <a:srgbClr val="2B3A4D"/>
              </a:gs>
              <a:gs pos="100000">
                <a:srgbClr val="32445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19;p10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20;p10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1" name="Google Shape;21;p10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B94B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" name="Google Shape;23;p10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" name="Google Shape;24;p10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550862" y="503906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 rot="5400000">
            <a:off x="4107182" y="-1442457"/>
            <a:ext cx="3978963" cy="11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1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27" name="Google Shape;27;p11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" name="Google Shape;28;p11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" name="Google Shape;29;p11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" name="Google Shape;30;p11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B94B5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1" name="Google Shape;31;p1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12"/>
          <p:cNvGrpSpPr/>
          <p:nvPr/>
        </p:nvGrpSpPr>
        <p:grpSpPr>
          <a:xfrm>
            <a:off x="242406" y="748159"/>
            <a:ext cx="897877" cy="934082"/>
            <a:chOff x="5129684" y="1232940"/>
            <a:chExt cx="897877" cy="934082"/>
          </a:xfrm>
        </p:grpSpPr>
        <p:sp>
          <p:nvSpPr>
            <p:cNvPr id="38" name="Google Shape;38;p1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" name="Google Shape;39;p12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" name="Google Shape;40;p1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1" name="Google Shape;41;p12"/>
          <p:cNvSpPr txBox="1"/>
          <p:nvPr>
            <p:ph type="title"/>
          </p:nvPr>
        </p:nvSpPr>
        <p:spPr>
          <a:xfrm>
            <a:off x="563563" y="474345"/>
            <a:ext cx="1107757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566271" y="3629772"/>
            <a:ext cx="11074866" cy="2678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2"/>
          <p:cNvSpPr/>
          <p:nvPr/>
        </p:nvSpPr>
        <p:spPr>
          <a:xfrm rot="-2700000">
            <a:off x="11209132" y="4448189"/>
            <a:ext cx="999200" cy="1262947"/>
          </a:xfrm>
          <a:custGeom>
            <a:rect b="b" l="l" r="r" t="t"/>
            <a:pathLst>
              <a:path extrusionOk="0" h="1262947" w="999200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0">
                <a:srgbClr val="32445A"/>
              </a:gs>
              <a:gs pos="30000">
                <a:srgbClr val="32445A"/>
              </a:gs>
              <a:gs pos="40000">
                <a:srgbClr val="486181"/>
              </a:gs>
              <a:gs pos="60000">
                <a:srgbClr val="32445A"/>
              </a:gs>
              <a:gs pos="100000">
                <a:schemeClr val="dk2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12"/>
          <p:cNvSpPr/>
          <p:nvPr/>
        </p:nvSpPr>
        <p:spPr>
          <a:xfrm rot="2700000">
            <a:off x="11686937" y="4853516"/>
            <a:ext cx="540000" cy="978284"/>
          </a:xfrm>
          <a:custGeom>
            <a:rect b="b" l="l" r="r" t="t"/>
            <a:pathLst>
              <a:path extrusionOk="0" h="978284" w="540000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rgbClr val="324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0" name="Google Shape;50;p13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51" name="Google Shape;51;p13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486181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" name="Google Shape;52;p13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B3A4D"/>
                </a:gs>
                <a:gs pos="50000">
                  <a:srgbClr val="2B3A4D"/>
                </a:gs>
                <a:gs pos="100000">
                  <a:srgbClr val="32445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3" name="Google Shape;53;p13"/>
          <p:cNvSpPr txBox="1"/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50864" y="18812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550863" y="25772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3" type="body"/>
          </p:nvPr>
        </p:nvSpPr>
        <p:spPr>
          <a:xfrm>
            <a:off x="6212024" y="18812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4" type="body"/>
          </p:nvPr>
        </p:nvSpPr>
        <p:spPr>
          <a:xfrm>
            <a:off x="6212023" y="25772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359149" y="550799"/>
            <a:ext cx="8283313" cy="554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5"/>
          <p:cNvSpPr/>
          <p:nvPr/>
        </p:nvSpPr>
        <p:spPr>
          <a:xfrm flipH="1" rot="8100000">
            <a:off x="-410727" y="3958416"/>
            <a:ext cx="3536330" cy="1853969"/>
          </a:xfrm>
          <a:custGeom>
            <a:rect b="b" l="l" r="r" t="t"/>
            <a:pathLst>
              <a:path extrusionOk="0" h="1853969" w="3536330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>
            <a:gsLst>
              <a:gs pos="0">
                <a:srgbClr val="32445A"/>
              </a:gs>
              <a:gs pos="31000">
                <a:srgbClr val="32445A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" name="Google Shape;76;p15"/>
          <p:cNvSpPr/>
          <p:nvPr/>
        </p:nvSpPr>
        <p:spPr>
          <a:xfrm flipH="1" rot="8100000">
            <a:off x="-481151" y="3649708"/>
            <a:ext cx="3478701" cy="2164843"/>
          </a:xfrm>
          <a:custGeom>
            <a:rect b="b" l="l" r="r" t="t"/>
            <a:pathLst>
              <a:path extrusionOk="0" h="2164843" w="3478701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rgbClr val="7B94B5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" name="Google Shape;77;p15"/>
          <p:cNvSpPr/>
          <p:nvPr/>
        </p:nvSpPr>
        <p:spPr>
          <a:xfrm flipH="1" rot="2700000">
            <a:off x="1512277" y="2840042"/>
            <a:ext cx="214196" cy="933178"/>
          </a:xfrm>
          <a:prstGeom prst="ellipse">
            <a:avLst/>
          </a:prstGeom>
          <a:solidFill>
            <a:srgbClr val="324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509106" y="1383159"/>
            <a:ext cx="897877" cy="934082"/>
            <a:chOff x="5129684" y="1232940"/>
            <a:chExt cx="897877" cy="934082"/>
          </a:xfrm>
        </p:grpSpPr>
        <p:sp>
          <p:nvSpPr>
            <p:cNvPr id="80" name="Google Shape;80;p15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7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89" name="Google Shape;89;p17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486181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B3A4D"/>
                </a:gs>
                <a:gs pos="50000">
                  <a:srgbClr val="2B3A4D"/>
                </a:gs>
                <a:gs pos="100000">
                  <a:srgbClr val="32445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1" name="Google Shape;91;p17"/>
          <p:cNvSpPr txBox="1"/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1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8"/>
          <p:cNvGrpSpPr/>
          <p:nvPr/>
        </p:nvGrpSpPr>
        <p:grpSpPr>
          <a:xfrm>
            <a:off x="220889" y="4984670"/>
            <a:ext cx="897877" cy="934082"/>
            <a:chOff x="5129684" y="1232940"/>
            <a:chExt cx="897877" cy="934082"/>
          </a:xfrm>
        </p:grpSpPr>
        <p:sp>
          <p:nvSpPr>
            <p:cNvPr id="99" name="Google Shape;99;p1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2" name="Google Shape;102;p18"/>
          <p:cNvSpPr txBox="1"/>
          <p:nvPr>
            <p:ph type="title"/>
          </p:nvPr>
        </p:nvSpPr>
        <p:spPr>
          <a:xfrm>
            <a:off x="550863" y="575409"/>
            <a:ext cx="450056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/>
          <p:nvPr>
            <p:ph idx="2" type="pic"/>
          </p:nvPr>
        </p:nvSpPr>
        <p:spPr>
          <a:xfrm>
            <a:off x="5267324" y="575409"/>
            <a:ext cx="6373813" cy="5733316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50863" y="1776195"/>
            <a:ext cx="4500562" cy="453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5" name="Google Shape;105;p1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 b="0" i="0" sz="4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5" name="Google Shape;125;p1"/>
          <p:cNvSpPr txBox="1"/>
          <p:nvPr>
            <p:ph type="ctrTitle"/>
          </p:nvPr>
        </p:nvSpPr>
        <p:spPr>
          <a:xfrm>
            <a:off x="550864" y="1074297"/>
            <a:ext cx="4179673" cy="23507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-US" sz="4800"/>
              <a:t>Microwave Tracking Ground Station (MTGS)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6" name="Google Shape;126;p1"/>
          <p:cNvSpPr txBox="1"/>
          <p:nvPr>
            <p:ph idx="1" type="subTitle"/>
          </p:nvPr>
        </p:nvSpPr>
        <p:spPr>
          <a:xfrm>
            <a:off x="550864" y="3569008"/>
            <a:ext cx="3565524" cy="2993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Jared O’Shea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Christian Ogburn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Jusefs Saade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Clay Edwards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Ian Wolfe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Jordan West</a:t>
            </a:r>
            <a:endParaRPr/>
          </a:p>
        </p:txBody>
      </p:sp>
      <p:grpSp>
        <p:nvGrpSpPr>
          <p:cNvPr id="127" name="Google Shape;127;p1"/>
          <p:cNvGrpSpPr/>
          <p:nvPr/>
        </p:nvGrpSpPr>
        <p:grpSpPr>
          <a:xfrm>
            <a:off x="304622" y="102009"/>
            <a:ext cx="828358" cy="828358"/>
            <a:chOff x="10462536" y="1408249"/>
            <a:chExt cx="828358" cy="828358"/>
          </a:xfrm>
        </p:grpSpPr>
        <p:sp>
          <p:nvSpPr>
            <p:cNvPr id="128" name="Google Shape;128;p1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3F5876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130" name="Google Shape;130;p1"/>
          <p:cNvPicPr preferRelativeResize="0"/>
          <p:nvPr/>
        </p:nvPicPr>
        <p:blipFill rotWithShape="1">
          <a:blip r:embed="rId3">
            <a:alphaModFix/>
          </a:blip>
          <a:srcRect b="0" l="11458" r="7082" t="0"/>
          <a:stretch/>
        </p:blipFill>
        <p:spPr>
          <a:xfrm>
            <a:off x="4743450" y="10"/>
            <a:ext cx="7448551" cy="6857990"/>
          </a:xfrm>
          <a:custGeom>
            <a:rect b="b" l="l" r="r" t="t"/>
            <a:pathLst>
              <a:path extrusionOk="0" h="6858000" w="7448551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1" name="Google Shape;131;p1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243141">
                  <a:alpha val="0"/>
                </a:srgbClr>
              </a:gs>
              <a:gs pos="28000">
                <a:srgbClr val="243141">
                  <a:alpha val="0"/>
                </a:srgbClr>
              </a:gs>
              <a:gs pos="90000">
                <a:srgbClr val="243141">
                  <a:alpha val="60000"/>
                </a:srgbClr>
              </a:gs>
              <a:gs pos="100000">
                <a:srgbClr val="243141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4121219" y="5433223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59262ae92_0_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SPX-01/HR Positioner</a:t>
            </a:r>
            <a:endParaRPr/>
          </a:p>
        </p:txBody>
      </p:sp>
      <p:sp>
        <p:nvSpPr>
          <p:cNvPr id="199" name="Google Shape;199;g2959262ae92_0_0"/>
          <p:cNvSpPr txBox="1"/>
          <p:nvPr>
            <p:ph idx="1" type="body"/>
          </p:nvPr>
        </p:nvSpPr>
        <p:spPr>
          <a:xfrm>
            <a:off x="551450" y="2113200"/>
            <a:ext cx="11090400" cy="425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(360</a:t>
            </a:r>
            <a:r>
              <a:rPr baseline="30000" lang="en-US"/>
              <a:t>o</a:t>
            </a:r>
            <a:r>
              <a:rPr lang="en-US"/>
              <a:t>) </a:t>
            </a:r>
            <a:r>
              <a:rPr lang="en-US"/>
              <a:t>Azimuth &amp; (180</a:t>
            </a:r>
            <a:r>
              <a:rPr baseline="30000" lang="en-US"/>
              <a:t>o</a:t>
            </a:r>
            <a:r>
              <a:rPr lang="en-US"/>
              <a:t>) Elevation Rotors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0.1875</a:t>
            </a:r>
            <a:r>
              <a:rPr baseline="30000" lang="en-US"/>
              <a:t>o</a:t>
            </a:r>
            <a:r>
              <a:rPr lang="en-US"/>
              <a:t> Angle of Resolution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5.3</a:t>
            </a:r>
            <a:r>
              <a:rPr baseline="30000" lang="en-US"/>
              <a:t>o</a:t>
            </a:r>
            <a:r>
              <a:rPr lang="en-US"/>
              <a:t>/s Rotation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12.8kg (~28 lbs)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Max. Vertical Load: 30kg (~66 lbs)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Includes: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12V, 10/22A Power Supply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Controller – Built in USB tracking interface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Manual or Programmed Autonomous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TCP/IP Module for input application directly from internet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Pole-mast mounting bracket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Awaiting Purchase Approval</a:t>
            </a:r>
            <a:endParaRPr/>
          </a:p>
        </p:txBody>
      </p:sp>
      <p:pic>
        <p:nvPicPr>
          <p:cNvPr id="200" name="Google Shape;200;g2959262ae9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1843" y="219761"/>
            <a:ext cx="2243058" cy="39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959262ae9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730" y="219750"/>
            <a:ext cx="2956370" cy="39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Software:</a:t>
            </a:r>
            <a:endParaRPr/>
          </a:p>
        </p:txBody>
      </p:sp>
      <p:sp>
        <p:nvSpPr>
          <p:cNvPr id="207" name="Google Shape;207;p6"/>
          <p:cNvSpPr txBox="1"/>
          <p:nvPr>
            <p:ph idx="1" type="body"/>
          </p:nvPr>
        </p:nvSpPr>
        <p:spPr>
          <a:xfrm>
            <a:off x="550863" y="2113199"/>
            <a:ext cx="5099551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Open-source SDR Software</a:t>
            </a:r>
            <a:endParaRPr sz="800">
              <a:solidFill>
                <a:srgbClr val="FFFFFF"/>
              </a:solidFill>
            </a:endParaRPr>
          </a:p>
          <a:p>
            <a:pPr indent="-2286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>
                <a:solidFill>
                  <a:srgbClr val="FFFFFF"/>
                </a:solidFill>
              </a:rPr>
              <a:t>SDRSharp- compatible with PLUTO</a:t>
            </a:r>
            <a:endParaRPr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</a:pPr>
            <a:r>
              <a:rPr lang="en-US">
                <a:solidFill>
                  <a:srgbClr val="FFFFFF"/>
                </a:solidFill>
              </a:rPr>
              <a:t>Satellite Tracking Software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>
                <a:solidFill>
                  <a:srgbClr val="FFFFFF"/>
                </a:solidFill>
              </a:rPr>
              <a:t>Depends on hardware we buy, may have a program that we have to write in</a:t>
            </a:r>
            <a:endParaRPr>
              <a:solidFill>
                <a:srgbClr val="FFFFFF"/>
              </a:solidFill>
            </a:endParaRPr>
          </a:p>
          <a:p>
            <a:pPr indent="-241300" lvl="1" marL="6858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>
                <a:solidFill>
                  <a:srgbClr val="FFFFFF"/>
                </a:solidFill>
              </a:rPr>
              <a:t>If not forced to use hardware-provided software, will use Maven in Eclipse with the OreKit library (Java)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A screenshot of a computer&#10;&#10;Description automatically generated" id="208" name="Google Shape;2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450" y="502900"/>
            <a:ext cx="4049475" cy="22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/>
        </p:nvSpPr>
        <p:spPr>
          <a:xfrm>
            <a:off x="7367450" y="3141625"/>
            <a:ext cx="3768600" cy="29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&gt; Input location of ground station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&gt; Input keplerian elements of desired    satellite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&gt;Input start time and end time of tracking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&gt; Track current time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&gt; Calculate path points for time increments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&gt; Move positioners toward satellite on time increments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Current Obstacles:</a:t>
            </a:r>
            <a:endParaRPr/>
          </a:p>
        </p:txBody>
      </p:sp>
      <p:sp>
        <p:nvSpPr>
          <p:cNvPr id="215" name="Google Shape;215;p8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>
                <a:solidFill>
                  <a:srgbClr val="FFFFFF"/>
                </a:solidFill>
              </a:rPr>
              <a:t>Finding another potential satellite to track and obtaining its Keplerian coordinates as well as its operating frequency to receive properly in K or Ku-Band.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>
                <a:solidFill>
                  <a:srgbClr val="FFFFFF"/>
                </a:solidFill>
              </a:rPr>
              <a:t>Finding antenna dish diameter &gt; 90cm operating in Ku or K band.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>
                <a:solidFill>
                  <a:srgbClr val="FFFFFF"/>
                </a:solidFill>
              </a:rPr>
              <a:t>Finding Positioner and Dish Bracket to fit our needs.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>
                <a:solidFill>
                  <a:srgbClr val="FFFFFF"/>
                </a:solidFill>
              </a:rPr>
              <a:t>Awaiting purchase approval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6310be370_0_14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Retrospective:</a:t>
            </a:r>
            <a:endParaRPr/>
          </a:p>
        </p:txBody>
      </p:sp>
      <p:sp>
        <p:nvSpPr>
          <p:cNvPr id="221" name="Google Shape;221;g296310be370_0_14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What improved since last sprint?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Project direction is now focused </a:t>
            </a:r>
            <a:r>
              <a:rPr lang="en-US"/>
              <a:t>towards</a:t>
            </a:r>
            <a:r>
              <a:rPr lang="en-US"/>
              <a:t> </a:t>
            </a:r>
            <a:r>
              <a:rPr lang="en-US"/>
              <a:t>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Split sub teams has helped make speedier progress towards development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Organization of overall project has made tasks easier to complete and realize the goal of each one more clearly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have gained knowledge of what we’ll be able to use to assemble our ground station and now have the access to acquire said components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Sprint 2 Demo Overview</a:t>
            </a:r>
            <a:endParaRPr/>
          </a:p>
        </p:txBody>
      </p:sp>
      <p:sp>
        <p:nvSpPr>
          <p:cNvPr id="138" name="Google Shape;138;p2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228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/>
              <a:t>SCRUM Progress</a:t>
            </a:r>
            <a:endParaRPr sz="3000">
              <a:solidFill>
                <a:srgbClr val="FFFFFF"/>
              </a:solidFill>
            </a:endParaRPr>
          </a:p>
          <a:p>
            <a:pPr indent="-2667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Changes to Product Vision and Functional Requirements</a:t>
            </a:r>
            <a:endParaRPr sz="3000">
              <a:solidFill>
                <a:srgbClr val="FFFFFF"/>
              </a:solidFill>
            </a:endParaRPr>
          </a:p>
          <a:p>
            <a:pPr indent="-2667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Hardware Design/Acquisition Progress</a:t>
            </a:r>
            <a:endParaRPr sz="3000">
              <a:solidFill>
                <a:srgbClr val="FFFFFF"/>
              </a:solidFill>
            </a:endParaRPr>
          </a:p>
          <a:p>
            <a:pPr indent="-2667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Software Development Progress</a:t>
            </a:r>
            <a:endParaRPr sz="3000">
              <a:solidFill>
                <a:srgbClr val="FFFFFF"/>
              </a:solidFill>
            </a:endParaRPr>
          </a:p>
          <a:p>
            <a:pPr indent="-2667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Current Obstacles</a:t>
            </a:r>
            <a:endParaRPr sz="3000">
              <a:solidFill>
                <a:srgbClr val="FFFFFF"/>
              </a:solidFill>
            </a:endParaRPr>
          </a:p>
          <a:p>
            <a:pPr indent="-2667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en-US" sz="3000">
                <a:solidFill>
                  <a:srgbClr val="FFFFFF"/>
                </a:solidFill>
              </a:rPr>
              <a:t>Our Plan Proceeding into Sprint 3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Scrum Progress		</a:t>
            </a:r>
            <a:endParaRPr/>
          </a:p>
        </p:txBody>
      </p:sp>
      <p:pic>
        <p:nvPicPr>
          <p:cNvPr id="144" name="Google Shape;14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602" y="786197"/>
            <a:ext cx="2835900" cy="546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750" y="685975"/>
            <a:ext cx="2321450" cy="19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9749" y="2672675"/>
            <a:ext cx="2321450" cy="366101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 txBox="1"/>
          <p:nvPr/>
        </p:nvSpPr>
        <p:spPr>
          <a:xfrm>
            <a:off x="1286350" y="2436475"/>
            <a:ext cx="2835900" cy="2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What we started with:</a:t>
            </a:r>
            <a:endParaRPr sz="37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59262ae92_1_5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Scrum Progress		</a:t>
            </a:r>
            <a:endParaRPr/>
          </a:p>
        </p:txBody>
      </p:sp>
      <p:sp>
        <p:nvSpPr>
          <p:cNvPr id="153" name="Google Shape;153;g2959262ae92_1_5"/>
          <p:cNvSpPr txBox="1"/>
          <p:nvPr/>
        </p:nvSpPr>
        <p:spPr>
          <a:xfrm>
            <a:off x="909900" y="1421650"/>
            <a:ext cx="3172800" cy="2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What was finished: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4" name="Google Shape;154;g2959262ae92_1_5"/>
          <p:cNvSpPr txBox="1"/>
          <p:nvPr/>
        </p:nvSpPr>
        <p:spPr>
          <a:xfrm>
            <a:off x="5854550" y="1421650"/>
            <a:ext cx="4195800" cy="2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What is pushed to Sprint 3: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5" name="Google Shape;155;g2959262ae92_1_5"/>
          <p:cNvPicPr preferRelativeResize="0"/>
          <p:nvPr/>
        </p:nvPicPr>
        <p:blipFill rotWithShape="1">
          <a:blip r:embed="rId3">
            <a:alphaModFix/>
          </a:blip>
          <a:srcRect b="49733" l="0" r="0" t="0"/>
          <a:stretch/>
        </p:blipFill>
        <p:spPr>
          <a:xfrm>
            <a:off x="1075900" y="2116821"/>
            <a:ext cx="2014475" cy="336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959262ae92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100" y="2116828"/>
            <a:ext cx="2409450" cy="30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959262ae92_1_5"/>
          <p:cNvPicPr preferRelativeResize="0"/>
          <p:nvPr/>
        </p:nvPicPr>
        <p:blipFill rotWithShape="1">
          <a:blip r:embed="rId3">
            <a:alphaModFix/>
          </a:blip>
          <a:srcRect b="0" l="0" r="0" t="49733"/>
          <a:stretch/>
        </p:blipFill>
        <p:spPr>
          <a:xfrm>
            <a:off x="3162700" y="2116825"/>
            <a:ext cx="2014475" cy="336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6310be370_1_6"/>
          <p:cNvSpPr txBox="1"/>
          <p:nvPr>
            <p:ph type="title"/>
          </p:nvPr>
        </p:nvSpPr>
        <p:spPr>
          <a:xfrm>
            <a:off x="550212" y="542750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Scrum Goods &amp; Bads</a:t>
            </a:r>
            <a:endParaRPr/>
          </a:p>
        </p:txBody>
      </p:sp>
      <p:sp>
        <p:nvSpPr>
          <p:cNvPr id="163" name="Google Shape;163;g296310be370_1_6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900"/>
              <a:t>Good:</a:t>
            </a:r>
            <a:endParaRPr sz="29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100"/>
              <a:t>Assigning tasks was more effective in getting tasks done</a:t>
            </a:r>
            <a:endParaRPr sz="21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100"/>
              <a:t>Setting reasonable goals for the Sprint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Limited to what we could do this Sprint, but helped us focus on what could get done, rather than waiting</a:t>
            </a:r>
            <a:endParaRPr sz="21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900"/>
              <a:t>Bad:</a:t>
            </a:r>
            <a:endParaRPr sz="29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100"/>
              <a:t>Unable to do as many tasks as we would like due to limited time with customer</a:t>
            </a:r>
            <a:endParaRPr sz="21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100"/>
              <a:t>Forgot to update the board regularly and would move big chunks at once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Functional Requirements</a:t>
            </a:r>
            <a:endParaRPr/>
          </a:p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550875" y="1533175"/>
            <a:ext cx="110901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25000"/>
          </a:bodyPr>
          <a:lstStyle/>
          <a:p>
            <a:pPr indent="-203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8000">
                <a:solidFill>
                  <a:srgbClr val="FFFFFF"/>
                </a:solidFill>
              </a:rPr>
              <a:t>Must receive a signal from, track, and continue to position towards a satellite</a:t>
            </a:r>
            <a:endParaRPr sz="8000"/>
          </a:p>
          <a:p>
            <a:pPr indent="-2032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8000">
                <a:solidFill>
                  <a:srgbClr val="FFFFFF"/>
                </a:solidFill>
              </a:rPr>
              <a:t>Our ground station must be able to perform in the K or Ku Band (10.9-27 GHz) </a:t>
            </a:r>
            <a:endParaRPr sz="8000"/>
          </a:p>
          <a:p>
            <a:pPr indent="-2032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8000">
                <a:solidFill>
                  <a:srgbClr val="FFFFFF"/>
                </a:solidFill>
              </a:rPr>
              <a:t>The ground station may be mobile or fixed</a:t>
            </a:r>
            <a:endParaRPr sz="8000"/>
          </a:p>
          <a:p>
            <a:pPr indent="-2032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8000">
                <a:solidFill>
                  <a:srgbClr val="FFFFFF"/>
                </a:solidFill>
              </a:rPr>
              <a:t>Construct a functioning prototype by Sprint 3, with a final product by the end of Spring 2024</a:t>
            </a:r>
            <a:endParaRPr sz="8000"/>
          </a:p>
          <a:p>
            <a:pPr indent="-2032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8000">
                <a:solidFill>
                  <a:srgbClr val="FFFFFF"/>
                </a:solidFill>
              </a:rPr>
              <a:t>Operate within a $5,000 budget</a:t>
            </a:r>
            <a:endParaRPr sz="8000"/>
          </a:p>
          <a:p>
            <a:pPr indent="-2032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lang="en-US" sz="8000">
                <a:solidFill>
                  <a:srgbClr val="FFFFFF"/>
                </a:solidFill>
              </a:rPr>
              <a:t>Create a physically smaller ground station system than the previous team's</a:t>
            </a:r>
            <a:r>
              <a:rPr lang="en-US" sz="8000">
                <a:solidFill>
                  <a:srgbClr val="FFFFFF"/>
                </a:solidFill>
              </a:rPr>
              <a:t> (dimensions unknown)</a:t>
            </a:r>
            <a:endParaRPr sz="8000">
              <a:solidFill>
                <a:srgbClr val="FFFFFF"/>
              </a:solidFill>
            </a:endParaRPr>
          </a:p>
          <a:p>
            <a:pPr indent="-762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762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System Architecture</a:t>
            </a:r>
            <a:endParaRPr/>
          </a:p>
        </p:txBody>
      </p:sp>
      <p:pic>
        <p:nvPicPr>
          <p:cNvPr id="175" name="Google Shape;17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325" y="1324475"/>
            <a:ext cx="4930450" cy="50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6310be370_0_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Satellite Option: Quetzsat 1</a:t>
            </a:r>
            <a:endParaRPr/>
          </a:p>
        </p:txBody>
      </p:sp>
      <p:sp>
        <p:nvSpPr>
          <p:cNvPr id="181" name="Google Shape;181;g296310be370_0_1"/>
          <p:cNvSpPr txBox="1"/>
          <p:nvPr>
            <p:ph idx="1" type="body"/>
          </p:nvPr>
        </p:nvSpPr>
        <p:spPr>
          <a:xfrm>
            <a:off x="380145" y="1847925"/>
            <a:ext cx="61650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457200" rtl="0" algn="l">
              <a:spcBef>
                <a:spcPts val="100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Operating Frequency: 12.224 - 12.676 GHz (Ku Band)</a:t>
            </a:r>
            <a:endParaRPr sz="185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Channels: 13 (found tunable frequencies)</a:t>
            </a:r>
            <a:endParaRPr sz="185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Transponders: 32 x Ku Band</a:t>
            </a:r>
            <a:endParaRPr sz="185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Position: geostationary 22,300 miles over Ecuador (Always Testable at 77</a:t>
            </a:r>
            <a:r>
              <a:rPr lang="en-US" sz="1850"/>
              <a:t>° </a:t>
            </a:r>
            <a:r>
              <a:rPr lang="en-US" sz="1850"/>
              <a:t>W) </a:t>
            </a:r>
            <a:endParaRPr sz="185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Two Line Element Set (TLE): </a:t>
            </a:r>
            <a:endParaRPr sz="1850"/>
          </a:p>
          <a:p>
            <a:pPr indent="457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050"/>
              <a:t>1 37826U  11054A    23306.44439176    -.00000241   00000-0    00000+0 0  9996</a:t>
            </a:r>
            <a:endParaRPr sz="105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2 37826     0.0409    74.03530002785     171.8535     238.5802  1.00270738 44492</a:t>
            </a:r>
            <a:endParaRPr sz="105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/>
              <a:t>Source of the keplerian elements: AFSPC</a:t>
            </a:r>
            <a:endParaRPr sz="16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/>
          </a:p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 sz="1450"/>
          </a:p>
        </p:txBody>
      </p:sp>
      <p:pic>
        <p:nvPicPr>
          <p:cNvPr id="182" name="Google Shape;182;g296310be37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700" y="1638937"/>
            <a:ext cx="5430451" cy="42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96310be370_0_1"/>
          <p:cNvPicPr preferRelativeResize="0"/>
          <p:nvPr/>
        </p:nvPicPr>
        <p:blipFill rotWithShape="1">
          <a:blip r:embed="rId4">
            <a:alphaModFix amt="63000"/>
          </a:blip>
          <a:srcRect b="8382" l="30290" r="25218" t="56836"/>
          <a:stretch/>
        </p:blipFill>
        <p:spPr>
          <a:xfrm>
            <a:off x="6657700" y="1638938"/>
            <a:ext cx="5430449" cy="424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g296310be370_0_1"/>
          <p:cNvCxnSpPr/>
          <p:nvPr/>
        </p:nvCxnSpPr>
        <p:spPr>
          <a:xfrm>
            <a:off x="8975575" y="2517925"/>
            <a:ext cx="246900" cy="21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Hardware:	</a:t>
            </a:r>
            <a:endParaRPr/>
          </a:p>
        </p:txBody>
      </p:sp>
      <p:sp>
        <p:nvSpPr>
          <p:cNvPr id="190" name="Google Shape;190;p5"/>
          <p:cNvSpPr txBox="1"/>
          <p:nvPr>
            <p:ph idx="1" type="body"/>
          </p:nvPr>
        </p:nvSpPr>
        <p:spPr>
          <a:xfrm>
            <a:off x="584971" y="1662550"/>
            <a:ext cx="73515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ct val="75000"/>
              <a:buAutoNum type="arabicPeriod"/>
            </a:pPr>
            <a:r>
              <a:rPr lang="en-US"/>
              <a:t>Positioners (would like to use SPX-01/HR)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5000"/>
              <a:buAutoNum type="arabicPeriod"/>
            </a:pPr>
            <a:r>
              <a:rPr lang="en-US"/>
              <a:t>Antenna - MI-WAVE (Millimeter Wave Product Inc)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5000"/>
              <a:buAutoNum type="arabicPeriod"/>
            </a:pPr>
            <a:r>
              <a:rPr lang="en-US"/>
              <a:t>SDR - ADALM PLUTO</a:t>
            </a:r>
            <a:endParaRPr/>
          </a:p>
          <a:p>
            <a:pPr indent="-304800" lvl="0" marL="4572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1" name="Google Shape;19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475" y="3622250"/>
            <a:ext cx="3394850" cy="21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475" y="3622250"/>
            <a:ext cx="3892730" cy="21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0026" y="3556952"/>
            <a:ext cx="1451175" cy="25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DFloat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2023-10-05T18:20:07Z</dcterms:created>
  <dc:creator>Saade, Jusefs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0x010100A3FB844F2787444EAA2D11907B828E11</vt:lpwstr>
  </property>
</Properties>
</file>